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B43663-0951-4A66-B0C7-A1D3D676125F}" type="datetimeFigureOut">
              <a:rPr lang="zh-CN" altLang="en-US" smtClean="0"/>
              <a:t>2021-11-2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692069-5CF1-4B02-9F2F-2247F3D9E359}" type="slidenum">
              <a:rPr lang="zh-CN" altLang="en-US" smtClean="0"/>
              <a:t>‹#›</a:t>
            </a:fld>
            <a:endParaRPr lang="zh-CN" altLang="en-US"/>
          </a:p>
        </p:txBody>
      </p:sp>
    </p:spTree>
    <p:extLst>
      <p:ext uri="{BB962C8B-B14F-4D97-AF65-F5344CB8AC3E}">
        <p14:creationId xmlns:p14="http://schemas.microsoft.com/office/powerpoint/2010/main" val="2971692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4288980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2856724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334343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1384133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469993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2243535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1616563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2056773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2074490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2306185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2482706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E9840-14D3-439F-8D9C-54C8626B4256}" type="datetimeFigureOut">
              <a:rPr lang="zh-CN" altLang="en-US" smtClean="0"/>
              <a:t>2021-11-2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3213107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9E9840-14D3-439F-8D9C-54C8626B4256}" type="datetimeFigureOut">
              <a:rPr lang="zh-CN" altLang="en-US" smtClean="0"/>
              <a:t>2021-11-2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3D3E89-BB68-4908-ADB5-640A06E456EB}" type="slidenum">
              <a:rPr lang="zh-CN" altLang="en-US" smtClean="0"/>
              <a:t>‹#›</a:t>
            </a:fld>
            <a:endParaRPr lang="zh-CN" altLang="en-US"/>
          </a:p>
        </p:txBody>
      </p:sp>
    </p:spTree>
    <p:extLst>
      <p:ext uri="{BB962C8B-B14F-4D97-AF65-F5344CB8AC3E}">
        <p14:creationId xmlns:p14="http://schemas.microsoft.com/office/powerpoint/2010/main" val="1829423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树, 天空, 照片&#10;&#10;已生成高可信度的说明"/>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7495960" y="3959675"/>
            <a:ext cx="4896152" cy="3199959"/>
          </a:xfrm>
          <a:prstGeom prst="rect">
            <a:avLst/>
          </a:prstGeom>
        </p:spPr>
      </p:pic>
      <p:sp>
        <p:nvSpPr>
          <p:cNvPr id="4" name="TextBox 3"/>
          <p:cNvSpPr txBox="1"/>
          <p:nvPr/>
        </p:nvSpPr>
        <p:spPr>
          <a:xfrm>
            <a:off x="320477" y="4663995"/>
            <a:ext cx="430887" cy="1791317"/>
          </a:xfrm>
          <a:prstGeom prst="rect">
            <a:avLst/>
          </a:prstGeom>
          <a:solidFill>
            <a:schemeClr val="accent2">
              <a:lumMod val="20000"/>
              <a:lumOff val="80000"/>
            </a:schemeClr>
          </a:solidFill>
        </p:spPr>
        <p:txBody>
          <a:bodyPr vert="eaVert" wrap="square" rtlCol="0">
            <a:spAutoFit/>
          </a:bodyPr>
          <a:lstStyle/>
          <a:p>
            <a:r>
              <a:rPr lang="zh-CN" altLang="en-US" sz="1600" dirty="0">
                <a:solidFill>
                  <a:srgbClr val="00B0F0"/>
                </a:solidFill>
              </a:rPr>
              <a:t>办实事    </a:t>
            </a:r>
            <a:r>
              <a:rPr lang="az-Cyrl-AZ" altLang="zh-CN" sz="1600" dirty="0">
                <a:solidFill>
                  <a:srgbClr val="00B0F0"/>
                </a:solidFill>
              </a:rPr>
              <a:t>҉</a:t>
            </a:r>
            <a:r>
              <a:rPr lang="zh-CN" altLang="en-US" sz="1600" dirty="0">
                <a:solidFill>
                  <a:srgbClr val="00B0F0"/>
                </a:solidFill>
              </a:rPr>
              <a:t>    答疑</a:t>
            </a:r>
          </a:p>
        </p:txBody>
      </p:sp>
      <p:sp>
        <p:nvSpPr>
          <p:cNvPr id="6" name="TextBox 5"/>
          <p:cNvSpPr txBox="1"/>
          <p:nvPr/>
        </p:nvSpPr>
        <p:spPr>
          <a:xfrm>
            <a:off x="1394565" y="929793"/>
            <a:ext cx="8876315" cy="666786"/>
          </a:xfrm>
          <a:prstGeom prst="rect">
            <a:avLst/>
          </a:prstGeom>
          <a:noFill/>
        </p:spPr>
        <p:txBody>
          <a:bodyPr wrap="square" rtlCol="0">
            <a:spAutoFit/>
          </a:bodyPr>
          <a:lstStyle/>
          <a:p>
            <a:r>
              <a:rPr lang="zh-CN" altLang="en-US" sz="3733" spc="-13" dirty="0">
                <a:solidFill>
                  <a:srgbClr val="FF0000"/>
                </a:solidFill>
                <a:latin typeface="华文隶书" panose="02010800040101010101" pitchFamily="2" charset="-122"/>
                <a:ea typeface="华文隶书" panose="02010800040101010101" pitchFamily="2" charset="-122"/>
              </a:rPr>
              <a:t>问：</a:t>
            </a:r>
            <a:r>
              <a:rPr lang="zh-CN" altLang="en-US" sz="3733" spc="-13" dirty="0" smtClean="0">
                <a:solidFill>
                  <a:srgbClr val="FF0000"/>
                </a:solidFill>
                <a:latin typeface="华文隶书" panose="02010800040101010101" pitchFamily="2" charset="-122"/>
                <a:ea typeface="华文隶书" panose="02010800040101010101" pitchFamily="2" charset="-122"/>
              </a:rPr>
              <a:t>为何法务需要询价资料？</a:t>
            </a:r>
            <a:endParaRPr lang="zh-CN" altLang="en-US" sz="3733" spc="-13" dirty="0">
              <a:solidFill>
                <a:srgbClr val="FF0000"/>
              </a:solidFill>
              <a:latin typeface="华文隶书" panose="02010800040101010101" pitchFamily="2" charset="-122"/>
              <a:ea typeface="华文隶书" panose="02010800040101010101" pitchFamily="2" charset="-122"/>
            </a:endParaRPr>
          </a:p>
        </p:txBody>
      </p:sp>
      <p:sp>
        <p:nvSpPr>
          <p:cNvPr id="2" name="文本框 1"/>
          <p:cNvSpPr txBox="1"/>
          <p:nvPr/>
        </p:nvSpPr>
        <p:spPr>
          <a:xfrm>
            <a:off x="2102960" y="1883385"/>
            <a:ext cx="7164608" cy="3413755"/>
          </a:xfrm>
          <a:prstGeom prst="rect">
            <a:avLst/>
          </a:prstGeom>
          <a:noFill/>
        </p:spPr>
        <p:txBody>
          <a:bodyPr wrap="square" rtlCol="0">
            <a:spAutoFit/>
          </a:bodyPr>
          <a:lstStyle/>
          <a:p>
            <a:pPr>
              <a:lnSpc>
                <a:spcPts val="3733"/>
              </a:lnSpc>
            </a:pPr>
            <a:r>
              <a:rPr lang="zh-CN" altLang="en-US" sz="2667" smtClean="0">
                <a:solidFill>
                  <a:srgbClr val="00B0F0"/>
                </a:solidFill>
                <a:latin typeface="华文隶书" panose="02010800040101010101" pitchFamily="2" charset="-122"/>
                <a:ea typeface="华文隶书" panose="02010800040101010101" pitchFamily="2" charset="-122"/>
              </a:rPr>
              <a:t>       审核</a:t>
            </a:r>
            <a:r>
              <a:rPr lang="zh-CN" altLang="en-US" sz="2667" dirty="0" smtClean="0">
                <a:solidFill>
                  <a:srgbClr val="00B0F0"/>
                </a:solidFill>
                <a:latin typeface="华文隶书" panose="02010800040101010101" pitchFamily="2" charset="-122"/>
                <a:ea typeface="华文隶书" panose="02010800040101010101" pitchFamily="2" charset="-122"/>
              </a:rPr>
              <a:t>签订主体是否合规的依据：</a:t>
            </a:r>
            <a:r>
              <a:rPr lang="en-US" altLang="zh-CN" sz="2400" dirty="0" smtClean="0">
                <a:latin typeface="华文隶书" panose="02010800040101010101" pitchFamily="2" charset="-122"/>
                <a:ea typeface="华文隶书" panose="02010800040101010101" pitchFamily="2" charset="-122"/>
              </a:rPr>
              <a:t>《</a:t>
            </a:r>
            <a:r>
              <a:rPr lang="zh-CN" altLang="en-US" sz="2400" dirty="0">
                <a:latin typeface="华文隶书" panose="02010800040101010101" pitchFamily="2" charset="-122"/>
                <a:ea typeface="华文隶书" panose="02010800040101010101" pitchFamily="2" charset="-122"/>
              </a:rPr>
              <a:t>关于印发</a:t>
            </a:r>
            <a:r>
              <a:rPr lang="en-US" altLang="zh-CN" sz="2400" dirty="0">
                <a:latin typeface="华文隶书" panose="02010800040101010101" pitchFamily="2" charset="-122"/>
                <a:ea typeface="华文隶书" panose="02010800040101010101" pitchFamily="2" charset="-122"/>
              </a:rPr>
              <a:t>〈</a:t>
            </a:r>
            <a:r>
              <a:rPr lang="zh-CN" altLang="en-US" sz="2400" dirty="0" smtClean="0">
                <a:latin typeface="华文隶书" panose="02010800040101010101" pitchFamily="2" charset="-122"/>
                <a:ea typeface="华文隶书" panose="02010800040101010101" pitchFamily="2" charset="-122"/>
              </a:rPr>
              <a:t>南京体育学院财务报销管理办法</a:t>
            </a:r>
            <a:r>
              <a:rPr lang="en-US" altLang="zh-CN" sz="2400" dirty="0" smtClean="0">
                <a:latin typeface="华文隶书" panose="02010800040101010101" pitchFamily="2" charset="-122"/>
                <a:ea typeface="华文隶书" panose="02010800040101010101" pitchFamily="2" charset="-122"/>
              </a:rPr>
              <a:t>〉</a:t>
            </a:r>
            <a:r>
              <a:rPr lang="zh-CN" altLang="en-US" sz="2400" dirty="0">
                <a:latin typeface="华文隶书" panose="02010800040101010101" pitchFamily="2" charset="-122"/>
                <a:ea typeface="华文隶书" panose="02010800040101010101" pitchFamily="2" charset="-122"/>
              </a:rPr>
              <a:t>的通知</a:t>
            </a:r>
            <a:r>
              <a:rPr lang="en-US" altLang="zh-CN" sz="2400" dirty="0">
                <a:latin typeface="华文隶书" panose="02010800040101010101" pitchFamily="2" charset="-122"/>
                <a:ea typeface="华文隶书" panose="02010800040101010101" pitchFamily="2" charset="-122"/>
              </a:rPr>
              <a:t>》</a:t>
            </a:r>
            <a:r>
              <a:rPr lang="zh-CN" altLang="en-US" sz="2400" dirty="0">
                <a:latin typeface="华文隶书" panose="02010800040101010101" pitchFamily="2" charset="-122"/>
                <a:ea typeface="华文隶书" panose="02010800040101010101" pitchFamily="2" charset="-122"/>
              </a:rPr>
              <a:t>（</a:t>
            </a:r>
            <a:r>
              <a:rPr lang="zh-CN" altLang="en-US" sz="2400" dirty="0" smtClean="0">
                <a:latin typeface="华文隶书" panose="02010800040101010101" pitchFamily="2" charset="-122"/>
                <a:ea typeface="华文隶书" panose="02010800040101010101" pitchFamily="2" charset="-122"/>
              </a:rPr>
              <a:t>校财发</a:t>
            </a:r>
            <a:r>
              <a:rPr lang="en-US" altLang="zh-CN" sz="2400" dirty="0">
                <a:latin typeface="华文隶书" panose="02010800040101010101" pitchFamily="2" charset="-122"/>
                <a:ea typeface="华文隶书" panose="02010800040101010101" pitchFamily="2" charset="-122"/>
              </a:rPr>
              <a:t>〔</a:t>
            </a:r>
            <a:r>
              <a:rPr lang="en-US" altLang="zh-CN" sz="2400" dirty="0" smtClean="0">
                <a:latin typeface="华文隶书" panose="02010800040101010101" pitchFamily="2" charset="-122"/>
                <a:ea typeface="华文隶书" panose="02010800040101010101" pitchFamily="2" charset="-122"/>
              </a:rPr>
              <a:t>2020〕1</a:t>
            </a:r>
            <a:r>
              <a:rPr lang="zh-CN" altLang="en-US" sz="2400" dirty="0" smtClean="0">
                <a:latin typeface="华文隶书" panose="02010800040101010101" pitchFamily="2" charset="-122"/>
                <a:ea typeface="华文隶书" panose="02010800040101010101" pitchFamily="2" charset="-122"/>
              </a:rPr>
              <a:t>号</a:t>
            </a:r>
            <a:r>
              <a:rPr lang="zh-CN" altLang="en-US" sz="2400" dirty="0">
                <a:latin typeface="华文隶书" panose="02010800040101010101" pitchFamily="2" charset="-122"/>
                <a:ea typeface="华文隶书" panose="02010800040101010101" pitchFamily="2" charset="-122"/>
              </a:rPr>
              <a:t>）</a:t>
            </a:r>
            <a:r>
              <a:rPr lang="zh-CN" altLang="en-US" sz="2400" dirty="0" smtClean="0">
                <a:latin typeface="华文隶书" panose="02010800040101010101" pitchFamily="2" charset="-122"/>
                <a:ea typeface="华文隶书" panose="02010800040101010101" pitchFamily="2" charset="-122"/>
              </a:rPr>
              <a:t>第十六条  凡通过线下采购方式，单笔或同批报销在</a:t>
            </a:r>
            <a:r>
              <a:rPr lang="en-US" altLang="zh-CN" sz="2400" dirty="0" smtClean="0">
                <a:latin typeface="华文隶书" panose="02010800040101010101" pitchFamily="2" charset="-122"/>
                <a:ea typeface="华文隶书" panose="02010800040101010101" pitchFamily="2" charset="-122"/>
              </a:rPr>
              <a:t>2</a:t>
            </a:r>
            <a:r>
              <a:rPr lang="zh-CN" altLang="en-US" sz="2400" dirty="0" smtClean="0">
                <a:latin typeface="华文隶书" panose="02010800040101010101" pitchFamily="2" charset="-122"/>
                <a:ea typeface="华文隶书" panose="02010800040101010101" pitchFamily="2" charset="-122"/>
              </a:rPr>
              <a:t>万元至</a:t>
            </a:r>
            <a:r>
              <a:rPr lang="en-US" altLang="zh-CN" sz="2400" dirty="0" smtClean="0">
                <a:latin typeface="华文隶书" panose="02010800040101010101" pitchFamily="2" charset="-122"/>
                <a:ea typeface="华文隶书" panose="02010800040101010101" pitchFamily="2" charset="-122"/>
              </a:rPr>
              <a:t>10</a:t>
            </a:r>
            <a:r>
              <a:rPr lang="zh-CN" altLang="en-US" sz="2400" dirty="0" smtClean="0">
                <a:latin typeface="华文隶书" panose="02010800040101010101" pitchFamily="2" charset="-122"/>
                <a:ea typeface="华文隶书" panose="02010800040101010101" pitchFamily="2" charset="-122"/>
              </a:rPr>
              <a:t>万元以下的支出，除水、电、燃气等公共产品外，需履行合同审批、签订手续，</a:t>
            </a:r>
            <a:r>
              <a:rPr lang="zh-CN" altLang="en-US" sz="2400" dirty="0" smtClean="0">
                <a:solidFill>
                  <a:srgbClr val="00B0F0"/>
                </a:solidFill>
                <a:latin typeface="华文隶书" panose="02010800040101010101" pitchFamily="2" charset="-122"/>
                <a:ea typeface="华文隶书" panose="02010800040101010101" pitchFamily="2" charset="-122"/>
              </a:rPr>
              <a:t>同时取得三家供应商的询价证明或其他确定供应商的证明文件作为报销附件</a:t>
            </a:r>
            <a:r>
              <a:rPr lang="zh-CN" altLang="en-US" sz="2400" dirty="0" smtClean="0">
                <a:latin typeface="华文隶书" panose="02010800040101010101" pitchFamily="2" charset="-122"/>
                <a:ea typeface="华文隶书" panose="02010800040101010101" pitchFamily="2" charset="-122"/>
              </a:rPr>
              <a:t>。</a:t>
            </a:r>
            <a:endParaRPr lang="zh-CN" altLang="en-US" sz="2400" dirty="0">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34939624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112</Words>
  <Application>Microsoft Office PowerPoint</Application>
  <PresentationFormat>宽屏</PresentationFormat>
  <Paragraphs>4</Paragraphs>
  <Slides>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vt:i4>
      </vt:variant>
    </vt:vector>
  </HeadingPairs>
  <TitlesOfParts>
    <vt:vector size="7" baseType="lpstr">
      <vt:lpstr>华文隶书</vt:lpstr>
      <vt:lpstr>宋体</vt:lpstr>
      <vt:lpstr>Arial</vt:lpstr>
      <vt:lpstr>Calibri</vt:lpstr>
      <vt:lpstr>Calibri Light</vt:lpstr>
      <vt:lpstr>Office 主题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wangshuna</dc:creator>
  <cp:lastModifiedBy>wangshuna</cp:lastModifiedBy>
  <cp:revision>8</cp:revision>
  <dcterms:created xsi:type="dcterms:W3CDTF">2021-11-02T11:57:34Z</dcterms:created>
  <dcterms:modified xsi:type="dcterms:W3CDTF">2021-11-02T12:04:02Z</dcterms:modified>
</cp:coreProperties>
</file>